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7.xml"/><Relationship Id="rId22" Type="http://schemas.openxmlformats.org/officeDocument/2006/relationships/font" Target="fonts/Roboto-italic.fntdata"/><Relationship Id="rId10" Type="http://schemas.openxmlformats.org/officeDocument/2006/relationships/slide" Target="slides/slide6.xml"/><Relationship Id="rId21" Type="http://schemas.openxmlformats.org/officeDocument/2006/relationships/font" Target="fonts/Roboto-bold.fntdata"/><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966fb1f0f9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966fb1f0f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966fb1f0f9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966fb1f0f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966fb1f0f9_4_23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966fb1f0f9_4_2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966fb1f0f9_4_24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966fb1f0f9_4_2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966fb1f124_5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966fb1f124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966fb1f124_5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966fb1f124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966fb1f0f9_4_14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966fb1f0f9_4_1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966fb1f0f9_4_14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966fb1f0f9_4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966fb1f0f9_4_23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966fb1f0f9_4_2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966fb1f0f9_4_23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966fb1f0f9_4_2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966fb1f0f9_4_23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966fb1f0f9_4_2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966fb1f0f9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966fb1f0f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1" name="Google Shape;11;p2"/>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2" name="Google Shape;12;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p11"/>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47" name="Google Shape;47;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Objeto"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2" name="Google Shape;52;p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53" name="Google Shape;53;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Duplo" type="twoObj">
  <p:cSld name="TWO_OBJECTS">
    <p:spTree>
      <p:nvGrpSpPr>
        <p:cNvPr id="56" name="Shape 56"/>
        <p:cNvGrpSpPr/>
        <p:nvPr/>
      </p:nvGrpSpPr>
      <p:grpSpPr>
        <a:xfrm>
          <a:off x="0" y="0"/>
          <a:ext cx="0" cy="0"/>
          <a:chOff x="0" y="0"/>
          <a:chExt cx="0" cy="0"/>
        </a:xfrm>
      </p:grpSpPr>
      <p:sp>
        <p:nvSpPr>
          <p:cNvPr id="57" name="Google Shape;57;p1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8" name="Google Shape;58;p14"/>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59" name="Google Shape;59;p14"/>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60" name="Google Shape;60;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2" name="Google Shape;62;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8" name="Google Shape;18;p4"/>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19" name="Google Shape;19;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p5"/>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3" name="Google Shape;23;p5"/>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4" name="Google Shape;24;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7" name="Google Shape;27;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0" name="Google Shape;30;p7"/>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1" name="Google Shape;31;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4" name="Google Shape;34;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38" name="Google Shape;38;p9"/>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9" name="Google Shape;39;p9"/>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0" name="Google Shape;40;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3" name="Google Shape;43;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pt-P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14.png"/></Relationships>
</file>

<file path=ppt/slides/_rels/slide2.xml.rels><?xml version="1.0" encoding="UTF-8" standalone="yes"?><Relationships xmlns="http://schemas.openxmlformats.org/package/2006/relationships"><Relationship Id="rId10" Type="http://schemas.openxmlformats.org/officeDocument/2006/relationships/slide" Target="/ppt/slides/slide13.xml"/><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slide" Target="/ppt/slides/slide3.xml"/><Relationship Id="rId9" Type="http://schemas.openxmlformats.org/officeDocument/2006/relationships/slide" Target="/ppt/slides/slide12.xml"/><Relationship Id="rId5" Type="http://schemas.openxmlformats.org/officeDocument/2006/relationships/slide" Target="/ppt/slides/slide5.xml"/><Relationship Id="rId6" Type="http://schemas.openxmlformats.org/officeDocument/2006/relationships/slide" Target="/ppt/slides/slide6.xml"/><Relationship Id="rId7" Type="http://schemas.openxmlformats.org/officeDocument/2006/relationships/slide" Target="/ppt/slides/slide7.xml"/><Relationship Id="rId8" Type="http://schemas.openxmlformats.org/officeDocument/2006/relationships/slide" Target="/ppt/slid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 name="Shape 66"/>
        <p:cNvGrpSpPr/>
        <p:nvPr/>
      </p:nvGrpSpPr>
      <p:grpSpPr>
        <a:xfrm>
          <a:off x="0" y="0"/>
          <a:ext cx="0" cy="0"/>
          <a:chOff x="0" y="0"/>
          <a:chExt cx="0" cy="0"/>
        </a:xfrm>
      </p:grpSpPr>
      <p:sp>
        <p:nvSpPr>
          <p:cNvPr id="67" name="Google Shape;67;p15"/>
          <p:cNvSpPr/>
          <p:nvPr/>
        </p:nvSpPr>
        <p:spPr>
          <a:xfrm>
            <a:off x="0" y="-1"/>
            <a:ext cx="12191695" cy="68520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8" name="Google Shape;68;p15"/>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9" name="Google Shape;69;p15"/>
          <p:cNvSpPr txBox="1"/>
          <p:nvPr>
            <p:ph type="ctrTitle"/>
          </p:nvPr>
        </p:nvSpPr>
        <p:spPr>
          <a:xfrm>
            <a:off x="6590662" y="4267832"/>
            <a:ext cx="4805996" cy="129711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2400"/>
              <a:buFont typeface="Calibri"/>
              <a:buNone/>
            </a:pPr>
            <a:r>
              <a:rPr lang="pt-PT" sz="2400">
                <a:solidFill>
                  <a:schemeClr val="dk2"/>
                </a:solidFill>
              </a:rPr>
              <a:t>Aplicação de leilões Online</a:t>
            </a:r>
            <a:endParaRPr/>
          </a:p>
        </p:txBody>
      </p:sp>
      <p:sp>
        <p:nvSpPr>
          <p:cNvPr id="70" name="Google Shape;70;p15"/>
          <p:cNvSpPr txBox="1"/>
          <p:nvPr>
            <p:ph idx="1" type="subTitle"/>
          </p:nvPr>
        </p:nvSpPr>
        <p:spPr>
          <a:xfrm>
            <a:off x="6590966" y="3428999"/>
            <a:ext cx="4805691" cy="838831"/>
          </a:xfrm>
          <a:prstGeom prst="rect">
            <a:avLst/>
          </a:prstGeom>
          <a:noFill/>
          <a:ln>
            <a:noFill/>
          </a:ln>
        </p:spPr>
        <p:txBody>
          <a:bodyPr anchorCtr="0" anchor="b" bIns="45700" lIns="91425" spcFirstLastPara="1" rIns="91425" wrap="square" tIns="45700">
            <a:normAutofit fontScale="92500" lnSpcReduction="20000"/>
          </a:bodyPr>
          <a:lstStyle/>
          <a:p>
            <a:pPr indent="0" lvl="0" marL="0" rtl="0" algn="just">
              <a:lnSpc>
                <a:spcPct val="90000"/>
              </a:lnSpc>
              <a:spcBef>
                <a:spcPts val="0"/>
              </a:spcBef>
              <a:spcAft>
                <a:spcPts val="0"/>
              </a:spcAft>
              <a:buClr>
                <a:schemeClr val="dk2"/>
              </a:buClr>
              <a:buSzPct val="100000"/>
              <a:buNone/>
            </a:pPr>
            <a:r>
              <a:rPr b="1" lang="pt-PT" sz="3600">
                <a:solidFill>
                  <a:schemeClr val="dk2"/>
                </a:solidFill>
              </a:rPr>
              <a:t>Leiloaria Bracarense Lda.</a:t>
            </a:r>
            <a:endParaRPr/>
          </a:p>
        </p:txBody>
      </p:sp>
      <p:pic>
        <p:nvPicPr>
          <p:cNvPr descr="Uma imagem com símbolo, logótipo, emblema, Azul elétrico&#10;&#10;Descrição gerada automaticamente" id="71" name="Google Shape;71;p15"/>
          <p:cNvPicPr preferRelativeResize="0"/>
          <p:nvPr/>
        </p:nvPicPr>
        <p:blipFill rotWithShape="1">
          <a:blip r:embed="rId3">
            <a:alphaModFix/>
          </a:blip>
          <a:srcRect b="0" l="0" r="0" t="0"/>
          <a:stretch/>
        </p:blipFill>
        <p:spPr>
          <a:xfrm>
            <a:off x="340470" y="2415875"/>
            <a:ext cx="4141760" cy="2940649"/>
          </a:xfrm>
          <a:custGeom>
            <a:rect b="b" l="l" r="r" t="t"/>
            <a:pathLst>
              <a:path extrusionOk="0" h="4377846" w="4141760">
                <a:moveTo>
                  <a:pt x="0" y="0"/>
                </a:moveTo>
                <a:lnTo>
                  <a:pt x="4141760" y="0"/>
                </a:lnTo>
                <a:lnTo>
                  <a:pt x="4141760" y="4377846"/>
                </a:lnTo>
                <a:lnTo>
                  <a:pt x="0" y="4377846"/>
                </a:lnTo>
                <a:close/>
              </a:path>
            </a:pathLst>
          </a:custGeom>
          <a:noFill/>
          <a:ln>
            <a:noFill/>
          </a:ln>
        </p:spPr>
      </p:pic>
      <p:grpSp>
        <p:nvGrpSpPr>
          <p:cNvPr id="72" name="Google Shape;72;p15"/>
          <p:cNvGrpSpPr/>
          <p:nvPr/>
        </p:nvGrpSpPr>
        <p:grpSpPr>
          <a:xfrm>
            <a:off x="-4253" y="-5977"/>
            <a:ext cx="6238675" cy="6863979"/>
            <a:chOff x="305" y="-5977"/>
            <a:chExt cx="6238675" cy="6863979"/>
          </a:xfrm>
        </p:grpSpPr>
        <p:sp>
          <p:nvSpPr>
            <p:cNvPr id="73" name="Google Shape;73;p15"/>
            <p:cNvSpPr/>
            <p:nvPr/>
          </p:nvSpPr>
          <p:spPr>
            <a:xfrm flipH="1">
              <a:off x="305" y="34854"/>
              <a:ext cx="6028697" cy="6817170"/>
            </a:xfrm>
            <a:custGeom>
              <a:rect b="b" l="l" r="r" t="t"/>
              <a:pathLst>
                <a:path extrusionOk="0" h="6817170" w="6028697">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4" name="Google Shape;74;p15"/>
            <p:cNvSpPr/>
            <p:nvPr/>
          </p:nvSpPr>
          <p:spPr>
            <a:xfrm flipH="1">
              <a:off x="305" y="1"/>
              <a:ext cx="6165116" cy="6858001"/>
            </a:xfrm>
            <a:custGeom>
              <a:rect b="b" l="l" r="r" t="t"/>
              <a:pathLst>
                <a:path extrusionOk="0" h="6858001" w="6264586">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5" name="Google Shape;75;p15"/>
            <p:cNvSpPr/>
            <p:nvPr/>
          </p:nvSpPr>
          <p:spPr>
            <a:xfrm flipH="1">
              <a:off x="305" y="-5977"/>
              <a:ext cx="6238675" cy="6858001"/>
            </a:xfrm>
            <a:custGeom>
              <a:rect b="b" l="l" r="r" t="t"/>
              <a:pathLst>
                <a:path extrusionOk="0" h="6858001" w="6264586">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4"/>
          <p:cNvPicPr preferRelativeResize="0"/>
          <p:nvPr/>
        </p:nvPicPr>
        <p:blipFill>
          <a:blip r:embed="rId3">
            <a:alphaModFix/>
          </a:blip>
          <a:stretch>
            <a:fillRect/>
          </a:stretch>
        </p:blipFill>
        <p:spPr>
          <a:xfrm>
            <a:off x="981025" y="1633525"/>
            <a:ext cx="10229850" cy="3590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5"/>
          <p:cNvPicPr preferRelativeResize="0"/>
          <p:nvPr/>
        </p:nvPicPr>
        <p:blipFill>
          <a:blip r:embed="rId3">
            <a:alphaModFix/>
          </a:blip>
          <a:stretch>
            <a:fillRect/>
          </a:stretch>
        </p:blipFill>
        <p:spPr>
          <a:xfrm>
            <a:off x="1052500" y="1376350"/>
            <a:ext cx="10086975" cy="4105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pt-PT">
                <a:latin typeface="Roboto"/>
                <a:ea typeface="Roboto"/>
                <a:cs typeface="Roboto"/>
                <a:sym typeface="Roboto"/>
              </a:rPr>
              <a:t>MODELO LÓGICO DA BASE DE DADOS</a:t>
            </a:r>
            <a:endParaRPr>
              <a:latin typeface="Roboto"/>
              <a:ea typeface="Roboto"/>
              <a:cs typeface="Roboto"/>
              <a:sym typeface="Roboto"/>
            </a:endParaRPr>
          </a:p>
        </p:txBody>
      </p:sp>
      <p:pic>
        <p:nvPicPr>
          <p:cNvPr id="174" name="Google Shape;174;p26"/>
          <p:cNvPicPr preferRelativeResize="0"/>
          <p:nvPr/>
        </p:nvPicPr>
        <p:blipFill>
          <a:blip r:embed="rId3">
            <a:alphaModFix/>
          </a:blip>
          <a:stretch>
            <a:fillRect/>
          </a:stretch>
        </p:blipFill>
        <p:spPr>
          <a:xfrm>
            <a:off x="3182074" y="1356875"/>
            <a:ext cx="5827851" cy="5206926"/>
          </a:xfrm>
          <a:prstGeom prst="rect">
            <a:avLst/>
          </a:prstGeom>
          <a:noFill/>
          <a:ln>
            <a:noFill/>
          </a:ln>
        </p:spPr>
      </p:pic>
      <p:sp>
        <p:nvSpPr>
          <p:cNvPr id="175" name="Google Shape;175;p26"/>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457200" rtl="0" algn="l">
              <a:spcBef>
                <a:spcPts val="0"/>
              </a:spcBef>
              <a:spcAft>
                <a:spcPts val="0"/>
              </a:spcAft>
              <a:buNone/>
            </a:pPr>
            <a:r>
              <a:rPr lang="pt-PT" sz="1700">
                <a:solidFill>
                  <a:schemeClr val="dk1"/>
                </a:solidFill>
                <a:highlight>
                  <a:srgbClr val="FFFFFF"/>
                </a:highlight>
                <a:latin typeface="Roboto"/>
                <a:ea typeface="Roboto"/>
                <a:cs typeface="Roboto"/>
                <a:sym typeface="Roboto"/>
              </a:rPr>
              <a:t>Entidades:</a:t>
            </a:r>
            <a:endParaRPr sz="1700">
              <a:solidFill>
                <a:schemeClr val="dk1"/>
              </a:solidFill>
              <a:highlight>
                <a:srgbClr val="FFFFFF"/>
              </a:highlight>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Participante</a:t>
            </a:r>
            <a:endParaRPr sz="1700">
              <a:solidFill>
                <a:schemeClr val="dk1"/>
              </a:solidFill>
              <a:highlight>
                <a:srgbClr val="FFFFFF"/>
              </a:highlight>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Licitação</a:t>
            </a:r>
            <a:endParaRPr sz="1700">
              <a:solidFill>
                <a:schemeClr val="dk1"/>
              </a:solidFill>
              <a:highlight>
                <a:srgbClr val="FFFFFF"/>
              </a:highlight>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Administrador</a:t>
            </a:r>
            <a:endParaRPr sz="1700">
              <a:solidFill>
                <a:schemeClr val="dk1"/>
              </a:solidFill>
              <a:highlight>
                <a:srgbClr val="FFFFFF"/>
              </a:highlight>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Leilão</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Lote de Artigos</a:t>
            </a:r>
            <a:endParaRPr sz="1700">
              <a:solidFill>
                <a:schemeClr val="dk1"/>
              </a:solidFill>
              <a:highlight>
                <a:srgbClr val="FFFFFF"/>
              </a:highlight>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Artigo </a:t>
            </a:r>
            <a:endParaRPr sz="1700">
              <a:solidFill>
                <a:schemeClr val="dk1"/>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700">
              <a:solidFill>
                <a:schemeClr val="dk1"/>
              </a:solidFill>
              <a:highlight>
                <a:srgbClr val="FFFFFF"/>
              </a:highlight>
              <a:latin typeface="Roboto"/>
              <a:ea typeface="Roboto"/>
              <a:cs typeface="Roboto"/>
              <a:sym typeface="Roboto"/>
            </a:endParaRPr>
          </a:p>
          <a:p>
            <a:pPr indent="0" lvl="0" marL="457200" rtl="0" algn="l">
              <a:spcBef>
                <a:spcPts val="0"/>
              </a:spcBef>
              <a:spcAft>
                <a:spcPts val="0"/>
              </a:spcAft>
              <a:buNone/>
            </a:pPr>
            <a:r>
              <a:rPr lang="pt-PT" sz="1700">
                <a:solidFill>
                  <a:schemeClr val="dk1"/>
                </a:solidFill>
                <a:highlight>
                  <a:srgbClr val="FFFFFF"/>
                </a:highlight>
                <a:latin typeface="Roboto"/>
                <a:ea typeface="Roboto"/>
                <a:cs typeface="Roboto"/>
                <a:sym typeface="Roboto"/>
              </a:rPr>
              <a:t>Subentidades:</a:t>
            </a:r>
            <a:endParaRPr sz="1700">
              <a:solidFill>
                <a:schemeClr val="dk1"/>
              </a:solidFill>
              <a:highlight>
                <a:srgbClr val="FFFFFF"/>
              </a:highlight>
              <a:latin typeface="Roboto"/>
              <a:ea typeface="Roboto"/>
              <a:cs typeface="Roboto"/>
              <a:sym typeface="Roboto"/>
            </a:endParaRPr>
          </a:p>
          <a:p>
            <a:pPr indent="-336550" lvl="1" marL="914400" rtl="0" algn="l">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Jóia</a:t>
            </a:r>
            <a:endParaRPr sz="1700">
              <a:solidFill>
                <a:schemeClr val="dk1"/>
              </a:solidFill>
              <a:highlight>
                <a:srgbClr val="FFFFFF"/>
              </a:highlight>
              <a:latin typeface="Roboto"/>
              <a:ea typeface="Roboto"/>
              <a:cs typeface="Roboto"/>
              <a:sym typeface="Roboto"/>
            </a:endParaRPr>
          </a:p>
          <a:p>
            <a:pPr indent="-336550" lvl="1" marL="914400" rtl="0" algn="l">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Quadro</a:t>
            </a:r>
            <a:endParaRPr sz="1700">
              <a:solidFill>
                <a:schemeClr val="dk1"/>
              </a:solidFill>
              <a:highlight>
                <a:srgbClr val="FFFFFF"/>
              </a:highlight>
              <a:latin typeface="Roboto"/>
              <a:ea typeface="Roboto"/>
              <a:cs typeface="Roboto"/>
              <a:sym typeface="Roboto"/>
            </a:endParaRPr>
          </a:p>
          <a:p>
            <a:pPr indent="-336550" lvl="1" marL="914400" rtl="0" algn="l">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Livro.</a:t>
            </a:r>
            <a:endParaRPr sz="1700">
              <a:solidFill>
                <a:schemeClr val="dk1"/>
              </a:solidFill>
              <a:latin typeface="Roboto"/>
              <a:ea typeface="Roboto"/>
              <a:cs typeface="Roboto"/>
              <a:sym typeface="Roboto"/>
            </a:endParaRPr>
          </a:p>
          <a:p>
            <a:pPr indent="0" lvl="0" marL="0" rtl="0" algn="l">
              <a:spcBef>
                <a:spcPts val="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990"/>
              <a:buNone/>
            </a:pPr>
            <a:r>
              <a:rPr lang="pt-PT" sz="3330">
                <a:latin typeface="Calibri"/>
                <a:ea typeface="Calibri"/>
                <a:cs typeface="Calibri"/>
                <a:sym typeface="Calibri"/>
              </a:rPr>
              <a:t>ESBOÇO DAS INTERFACES DO SISTEMA</a:t>
            </a:r>
            <a:endParaRPr sz="3330">
              <a:latin typeface="Calibri"/>
              <a:ea typeface="Calibri"/>
              <a:cs typeface="Calibri"/>
              <a:sym typeface="Calibri"/>
            </a:endParaRPr>
          </a:p>
        </p:txBody>
      </p:sp>
      <p:pic>
        <p:nvPicPr>
          <p:cNvPr id="181" name="Google Shape;181;p27"/>
          <p:cNvPicPr preferRelativeResize="0"/>
          <p:nvPr/>
        </p:nvPicPr>
        <p:blipFill>
          <a:blip r:embed="rId3">
            <a:alphaModFix/>
          </a:blip>
          <a:stretch>
            <a:fillRect/>
          </a:stretch>
        </p:blipFill>
        <p:spPr>
          <a:xfrm>
            <a:off x="207325" y="2151875"/>
            <a:ext cx="3829959" cy="2563525"/>
          </a:xfrm>
          <a:prstGeom prst="rect">
            <a:avLst/>
          </a:prstGeom>
          <a:noFill/>
          <a:ln>
            <a:noFill/>
          </a:ln>
        </p:spPr>
      </p:pic>
      <p:pic>
        <p:nvPicPr>
          <p:cNvPr id="182" name="Google Shape;182;p27"/>
          <p:cNvPicPr preferRelativeResize="0"/>
          <p:nvPr/>
        </p:nvPicPr>
        <p:blipFill>
          <a:blip r:embed="rId4">
            <a:alphaModFix/>
          </a:blip>
          <a:stretch>
            <a:fillRect/>
          </a:stretch>
        </p:blipFill>
        <p:spPr>
          <a:xfrm>
            <a:off x="4217288" y="2142600"/>
            <a:ext cx="3794344" cy="2563525"/>
          </a:xfrm>
          <a:prstGeom prst="rect">
            <a:avLst/>
          </a:prstGeom>
          <a:noFill/>
          <a:ln>
            <a:noFill/>
          </a:ln>
        </p:spPr>
      </p:pic>
      <p:pic>
        <p:nvPicPr>
          <p:cNvPr id="183" name="Google Shape;183;p27"/>
          <p:cNvPicPr preferRelativeResize="0"/>
          <p:nvPr/>
        </p:nvPicPr>
        <p:blipFill>
          <a:blip r:embed="rId5">
            <a:alphaModFix/>
          </a:blip>
          <a:stretch>
            <a:fillRect/>
          </a:stretch>
        </p:blipFill>
        <p:spPr>
          <a:xfrm>
            <a:off x="8191650" y="2142612"/>
            <a:ext cx="3793029" cy="25635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990"/>
              <a:buNone/>
            </a:pPr>
            <a:r>
              <a:rPr lang="pt-PT" sz="3330">
                <a:latin typeface="Calibri"/>
                <a:ea typeface="Calibri"/>
                <a:cs typeface="Calibri"/>
                <a:sym typeface="Calibri"/>
              </a:rPr>
              <a:t>ESBOÇO DAS INTERFACES DO SISTEMA</a:t>
            </a:r>
            <a:endParaRPr sz="3330">
              <a:latin typeface="Calibri"/>
              <a:ea typeface="Calibri"/>
              <a:cs typeface="Calibri"/>
              <a:sym typeface="Calibri"/>
            </a:endParaRPr>
          </a:p>
        </p:txBody>
      </p:sp>
      <p:pic>
        <p:nvPicPr>
          <p:cNvPr id="189" name="Google Shape;189;p28"/>
          <p:cNvPicPr preferRelativeResize="0"/>
          <p:nvPr/>
        </p:nvPicPr>
        <p:blipFill>
          <a:blip r:embed="rId3">
            <a:alphaModFix/>
          </a:blip>
          <a:stretch>
            <a:fillRect/>
          </a:stretch>
        </p:blipFill>
        <p:spPr>
          <a:xfrm>
            <a:off x="207325" y="2152388"/>
            <a:ext cx="3829950" cy="2571773"/>
          </a:xfrm>
          <a:prstGeom prst="rect">
            <a:avLst/>
          </a:prstGeom>
          <a:noFill/>
          <a:ln>
            <a:noFill/>
          </a:ln>
        </p:spPr>
      </p:pic>
      <p:pic>
        <p:nvPicPr>
          <p:cNvPr id="190" name="Google Shape;190;p28"/>
          <p:cNvPicPr preferRelativeResize="0"/>
          <p:nvPr/>
        </p:nvPicPr>
        <p:blipFill>
          <a:blip r:embed="rId4">
            <a:alphaModFix/>
          </a:blip>
          <a:stretch>
            <a:fillRect/>
          </a:stretch>
        </p:blipFill>
        <p:spPr>
          <a:xfrm>
            <a:off x="4217300" y="2133833"/>
            <a:ext cx="3794324" cy="2562603"/>
          </a:xfrm>
          <a:prstGeom prst="rect">
            <a:avLst/>
          </a:prstGeom>
          <a:noFill/>
          <a:ln>
            <a:noFill/>
          </a:ln>
        </p:spPr>
      </p:pic>
      <p:pic>
        <p:nvPicPr>
          <p:cNvPr id="191" name="Google Shape;191;p28"/>
          <p:cNvPicPr preferRelativeResize="0"/>
          <p:nvPr/>
        </p:nvPicPr>
        <p:blipFill>
          <a:blip r:embed="rId5">
            <a:alphaModFix/>
          </a:blip>
          <a:stretch>
            <a:fillRect/>
          </a:stretch>
        </p:blipFill>
        <p:spPr>
          <a:xfrm>
            <a:off x="8191650" y="2133838"/>
            <a:ext cx="3793024" cy="2573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990"/>
              <a:buNone/>
            </a:pPr>
            <a:r>
              <a:rPr lang="pt-PT" sz="3330">
                <a:latin typeface="Calibri"/>
                <a:ea typeface="Calibri"/>
                <a:cs typeface="Calibri"/>
                <a:sym typeface="Calibri"/>
              </a:rPr>
              <a:t>ESBOÇO DAS INTERFACES DO SISTEMA</a:t>
            </a:r>
            <a:endParaRPr sz="3330">
              <a:latin typeface="Calibri"/>
              <a:ea typeface="Calibri"/>
              <a:cs typeface="Calibri"/>
              <a:sym typeface="Calibri"/>
            </a:endParaRPr>
          </a:p>
        </p:txBody>
      </p:sp>
      <p:pic>
        <p:nvPicPr>
          <p:cNvPr id="197" name="Google Shape;197;p29"/>
          <p:cNvPicPr preferRelativeResize="0"/>
          <p:nvPr/>
        </p:nvPicPr>
        <p:blipFill>
          <a:blip r:embed="rId3">
            <a:alphaModFix/>
          </a:blip>
          <a:stretch>
            <a:fillRect/>
          </a:stretch>
        </p:blipFill>
        <p:spPr>
          <a:xfrm>
            <a:off x="277050" y="2156996"/>
            <a:ext cx="3760222" cy="2544025"/>
          </a:xfrm>
          <a:prstGeom prst="rect">
            <a:avLst/>
          </a:prstGeom>
          <a:noFill/>
          <a:ln>
            <a:noFill/>
          </a:ln>
        </p:spPr>
      </p:pic>
      <p:pic>
        <p:nvPicPr>
          <p:cNvPr id="198" name="Google Shape;198;p29"/>
          <p:cNvPicPr preferRelativeResize="0"/>
          <p:nvPr/>
        </p:nvPicPr>
        <p:blipFill>
          <a:blip r:embed="rId4">
            <a:alphaModFix/>
          </a:blip>
          <a:stretch>
            <a:fillRect/>
          </a:stretch>
        </p:blipFill>
        <p:spPr>
          <a:xfrm>
            <a:off x="4259162" y="2159311"/>
            <a:ext cx="3760225" cy="2539377"/>
          </a:xfrm>
          <a:prstGeom prst="rect">
            <a:avLst/>
          </a:prstGeom>
          <a:noFill/>
          <a:ln>
            <a:noFill/>
          </a:ln>
        </p:spPr>
      </p:pic>
      <p:pic>
        <p:nvPicPr>
          <p:cNvPr id="199" name="Google Shape;199;p29"/>
          <p:cNvPicPr preferRelativeResize="0"/>
          <p:nvPr/>
        </p:nvPicPr>
        <p:blipFill>
          <a:blip r:embed="rId5">
            <a:alphaModFix/>
          </a:blip>
          <a:stretch>
            <a:fillRect/>
          </a:stretch>
        </p:blipFill>
        <p:spPr>
          <a:xfrm>
            <a:off x="8241275" y="2166550"/>
            <a:ext cx="3760227" cy="252491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6"/>
          <p:cNvPicPr preferRelativeResize="0"/>
          <p:nvPr/>
        </p:nvPicPr>
        <p:blipFill>
          <a:blip r:embed="rId3">
            <a:alphaModFix amt="29000"/>
          </a:blip>
          <a:stretch>
            <a:fillRect/>
          </a:stretch>
        </p:blipFill>
        <p:spPr>
          <a:xfrm>
            <a:off x="0" y="0"/>
            <a:ext cx="12192000" cy="6858000"/>
          </a:xfrm>
          <a:prstGeom prst="rect">
            <a:avLst/>
          </a:prstGeom>
          <a:noFill/>
          <a:ln>
            <a:noFill/>
          </a:ln>
        </p:spPr>
      </p:pic>
      <p:sp>
        <p:nvSpPr>
          <p:cNvPr id="81" name="Google Shape;81;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pt-PT">
                <a:latin typeface="Calibri"/>
                <a:ea typeface="Calibri"/>
                <a:cs typeface="Calibri"/>
                <a:sym typeface="Calibri"/>
              </a:rPr>
              <a:t>ÍNDICE</a:t>
            </a:r>
            <a:endParaRPr/>
          </a:p>
        </p:txBody>
      </p:sp>
      <p:sp>
        <p:nvSpPr>
          <p:cNvPr id="82" name="Google Shape;82;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177800" rtl="0" algn="l">
              <a:lnSpc>
                <a:spcPct val="90000"/>
              </a:lnSpc>
              <a:spcBef>
                <a:spcPts val="0"/>
              </a:spcBef>
              <a:spcAft>
                <a:spcPts val="0"/>
              </a:spcAft>
              <a:buClr>
                <a:schemeClr val="dk1"/>
              </a:buClr>
              <a:buSzPts val="2800"/>
              <a:buNone/>
            </a:pPr>
            <a:r>
              <a:rPr lang="pt-PT" u="sng">
                <a:solidFill>
                  <a:schemeClr val="hlink"/>
                </a:solidFill>
                <a:hlinkClick action="ppaction://hlinksldjump" r:id="rId4"/>
              </a:rPr>
              <a:t>Definição de sistema</a:t>
            </a:r>
            <a:endParaRPr/>
          </a:p>
          <a:p>
            <a:pPr indent="0" lvl="0" marL="177800" rtl="0" algn="l">
              <a:lnSpc>
                <a:spcPct val="90000"/>
              </a:lnSpc>
              <a:spcBef>
                <a:spcPts val="1600"/>
              </a:spcBef>
              <a:spcAft>
                <a:spcPts val="0"/>
              </a:spcAft>
              <a:buClr>
                <a:schemeClr val="dk1"/>
              </a:buClr>
              <a:buSzPts val="2800"/>
              <a:buNone/>
            </a:pPr>
            <a:r>
              <a:rPr lang="pt-PT" u="sng">
                <a:solidFill>
                  <a:schemeClr val="hlink"/>
                </a:solidFill>
                <a:latin typeface="Calibri"/>
                <a:ea typeface="Calibri"/>
                <a:cs typeface="Calibri"/>
                <a:sym typeface="Calibri"/>
                <a:hlinkClick action="ppaction://hlinksldjump" r:id="rId5"/>
              </a:rPr>
              <a:t>Levantamento e análise de requisitos</a:t>
            </a:r>
            <a:endParaRPr>
              <a:solidFill>
                <a:schemeClr val="dk1"/>
              </a:solidFill>
              <a:latin typeface="Calibri"/>
              <a:ea typeface="Calibri"/>
              <a:cs typeface="Calibri"/>
              <a:sym typeface="Calibri"/>
            </a:endParaRPr>
          </a:p>
          <a:p>
            <a:pPr indent="0" lvl="0" marL="177800" rtl="0" algn="l">
              <a:lnSpc>
                <a:spcPct val="90000"/>
              </a:lnSpc>
              <a:spcBef>
                <a:spcPts val="1600"/>
              </a:spcBef>
              <a:spcAft>
                <a:spcPts val="0"/>
              </a:spcAft>
              <a:buClr>
                <a:schemeClr val="dk1"/>
              </a:buClr>
              <a:buSzPts val="2800"/>
              <a:buNone/>
            </a:pPr>
            <a:r>
              <a:rPr lang="pt-PT" u="sng">
                <a:solidFill>
                  <a:schemeClr val="hlink"/>
                </a:solidFill>
                <a:latin typeface="Calibri"/>
                <a:ea typeface="Calibri"/>
                <a:cs typeface="Calibri"/>
                <a:sym typeface="Calibri"/>
                <a:hlinkClick action="ppaction://hlinksldjump" r:id="rId6"/>
              </a:rPr>
              <a:t>Plano de execução</a:t>
            </a:r>
            <a:endParaRPr/>
          </a:p>
          <a:p>
            <a:pPr indent="0" lvl="0" marL="177800" rtl="0" algn="l">
              <a:lnSpc>
                <a:spcPct val="90000"/>
              </a:lnSpc>
              <a:spcBef>
                <a:spcPts val="1600"/>
              </a:spcBef>
              <a:spcAft>
                <a:spcPts val="0"/>
              </a:spcAft>
              <a:buClr>
                <a:schemeClr val="dk1"/>
              </a:buClr>
              <a:buSzPts val="2800"/>
              <a:buNone/>
            </a:pPr>
            <a:r>
              <a:rPr lang="pt-PT" u="sng">
                <a:solidFill>
                  <a:schemeClr val="hlink"/>
                </a:solidFill>
                <a:latin typeface="Calibri"/>
                <a:ea typeface="Calibri"/>
                <a:cs typeface="Calibri"/>
                <a:sym typeface="Calibri"/>
                <a:hlinkClick action="ppaction://hlinksldjump" r:id="rId7"/>
              </a:rPr>
              <a:t>Modelo de domínio</a:t>
            </a:r>
            <a:endParaRPr>
              <a:solidFill>
                <a:schemeClr val="dk1"/>
              </a:solidFill>
              <a:latin typeface="Calibri"/>
              <a:ea typeface="Calibri"/>
              <a:cs typeface="Calibri"/>
              <a:sym typeface="Calibri"/>
            </a:endParaRPr>
          </a:p>
          <a:p>
            <a:pPr indent="0" lvl="0" marL="177800" rtl="0" algn="l">
              <a:lnSpc>
                <a:spcPct val="90000"/>
              </a:lnSpc>
              <a:spcBef>
                <a:spcPts val="1600"/>
              </a:spcBef>
              <a:spcAft>
                <a:spcPts val="0"/>
              </a:spcAft>
              <a:buClr>
                <a:schemeClr val="dk1"/>
              </a:buClr>
              <a:buSzPts val="2800"/>
              <a:buNone/>
            </a:pPr>
            <a:r>
              <a:rPr lang="pt-PT" u="sng">
                <a:solidFill>
                  <a:schemeClr val="hlink"/>
                </a:solidFill>
                <a:latin typeface="Calibri"/>
                <a:ea typeface="Calibri"/>
                <a:cs typeface="Calibri"/>
                <a:sym typeface="Calibri"/>
                <a:hlinkClick action="ppaction://hlinksldjump" r:id="rId8"/>
              </a:rPr>
              <a:t>Diagrama de use cases</a:t>
            </a:r>
            <a:endParaRPr>
              <a:solidFill>
                <a:schemeClr val="dk1"/>
              </a:solidFill>
              <a:latin typeface="Calibri"/>
              <a:ea typeface="Calibri"/>
              <a:cs typeface="Calibri"/>
              <a:sym typeface="Calibri"/>
            </a:endParaRPr>
          </a:p>
          <a:p>
            <a:pPr indent="0" lvl="0" marL="177800" rtl="0" algn="l">
              <a:lnSpc>
                <a:spcPct val="90000"/>
              </a:lnSpc>
              <a:spcBef>
                <a:spcPts val="1600"/>
              </a:spcBef>
              <a:spcAft>
                <a:spcPts val="0"/>
              </a:spcAft>
              <a:buClr>
                <a:schemeClr val="dk1"/>
              </a:buClr>
              <a:buSzPts val="2800"/>
              <a:buNone/>
            </a:pPr>
            <a:r>
              <a:rPr lang="pt-PT" u="sng">
                <a:solidFill>
                  <a:schemeClr val="hlink"/>
                </a:solidFill>
                <a:latin typeface="Calibri"/>
                <a:ea typeface="Calibri"/>
                <a:cs typeface="Calibri"/>
                <a:sym typeface="Calibri"/>
                <a:hlinkClick action="ppaction://hlinksldjump" r:id="rId9"/>
              </a:rPr>
              <a:t>Modelo lógico da base de dados</a:t>
            </a:r>
            <a:endParaRPr/>
          </a:p>
          <a:p>
            <a:pPr indent="0" lvl="0" marL="177800" rtl="0" algn="l">
              <a:lnSpc>
                <a:spcPct val="90000"/>
              </a:lnSpc>
              <a:spcBef>
                <a:spcPts val="1600"/>
              </a:spcBef>
              <a:spcAft>
                <a:spcPts val="1600"/>
              </a:spcAft>
              <a:buClr>
                <a:schemeClr val="dk1"/>
              </a:buClr>
              <a:buSzPts val="2800"/>
              <a:buNone/>
            </a:pPr>
            <a:r>
              <a:rPr lang="pt-PT" u="sng">
                <a:solidFill>
                  <a:schemeClr val="hlink"/>
                </a:solidFill>
                <a:latin typeface="Calibri"/>
                <a:ea typeface="Calibri"/>
                <a:cs typeface="Calibri"/>
                <a:sym typeface="Calibri"/>
                <a:hlinkClick action="ppaction://hlinksldjump" r:id="rId10"/>
              </a:rPr>
              <a:t>Esboço das interfaces do sistema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838200" y="3245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PT">
                <a:latin typeface="Calibri"/>
                <a:ea typeface="Calibri"/>
                <a:cs typeface="Calibri"/>
                <a:sym typeface="Calibri"/>
              </a:rPr>
              <a:t>DEFINIÇÃO DO SISTEMA</a:t>
            </a:r>
            <a:endParaRPr>
              <a:latin typeface="Calibri"/>
              <a:ea typeface="Calibri"/>
              <a:cs typeface="Calibri"/>
              <a:sym typeface="Calibri"/>
            </a:endParaRPr>
          </a:p>
        </p:txBody>
      </p:sp>
      <p:grpSp>
        <p:nvGrpSpPr>
          <p:cNvPr id="88" name="Google Shape;88;p17"/>
          <p:cNvGrpSpPr/>
          <p:nvPr/>
        </p:nvGrpSpPr>
        <p:grpSpPr>
          <a:xfrm>
            <a:off x="0" y="1586613"/>
            <a:ext cx="3635509" cy="4643665"/>
            <a:chOff x="0" y="1189989"/>
            <a:chExt cx="2726700" cy="3482836"/>
          </a:xfrm>
        </p:grpSpPr>
        <p:sp>
          <p:nvSpPr>
            <p:cNvPr id="89" name="Google Shape;89;p17"/>
            <p:cNvSpPr/>
            <p:nvPr/>
          </p:nvSpPr>
          <p:spPr>
            <a:xfrm>
              <a:off x="0" y="1189989"/>
              <a:ext cx="2726700" cy="669000"/>
            </a:xfrm>
            <a:prstGeom prst="homePlate">
              <a:avLst>
                <a:gd fmla="val 50000" name="adj"/>
              </a:avLst>
            </a:prstGeom>
            <a:solidFill>
              <a:srgbClr val="80201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Contextualização</a:t>
              </a:r>
              <a:endParaRPr sz="1900">
                <a:solidFill>
                  <a:srgbClr val="FFFFFF"/>
                </a:solidFill>
                <a:latin typeface="Roboto"/>
                <a:ea typeface="Roboto"/>
                <a:cs typeface="Roboto"/>
                <a:sym typeface="Roboto"/>
              </a:endParaRPr>
            </a:p>
          </p:txBody>
        </p:sp>
        <p:sp>
          <p:nvSpPr>
            <p:cNvPr id="90" name="Google Shape;90;p17"/>
            <p:cNvSpPr txBox="1"/>
            <p:nvPr/>
          </p:nvSpPr>
          <p:spPr>
            <a:xfrm>
              <a:off x="410850" y="2057125"/>
              <a:ext cx="1905000" cy="2615700"/>
            </a:xfrm>
            <a:prstGeom prst="rect">
              <a:avLst/>
            </a:prstGeom>
            <a:noFill/>
            <a:ln>
              <a:noFill/>
            </a:ln>
          </p:spPr>
          <p:txBody>
            <a:bodyPr anchorCtr="0" anchor="t" bIns="121900" lIns="121900" spcFirstLastPara="1" rIns="121900" wrap="square" tIns="121900">
              <a:noAutofit/>
            </a:bodyPr>
            <a:lstStyle/>
            <a:p>
              <a:pPr indent="0" lvl="0" marL="228600" rtl="0" algn="l">
                <a:lnSpc>
                  <a:spcPct val="90000"/>
                </a:lnSpc>
                <a:spcBef>
                  <a:spcPts val="0"/>
                </a:spcBef>
                <a:spcAft>
                  <a:spcPts val="1600"/>
                </a:spcAft>
                <a:buNone/>
              </a:pPr>
              <a:r>
                <a:rPr lang="pt-PT" sz="1600">
                  <a:solidFill>
                    <a:schemeClr val="dk2"/>
                  </a:solidFill>
                  <a:latin typeface="Roboto"/>
                  <a:ea typeface="Roboto"/>
                  <a:cs typeface="Roboto"/>
                  <a:sym typeface="Roboto"/>
                </a:rPr>
                <a:t>A Leiloeira Bracarense Lda. é uma entidade gerida pelo senhor Alcino, há mais de 15 anos, situada na cidade de Braga. Esta organiza leilões semanais presenciais e possui já bastantes clientes habituais. Para além destes aparecem também clientes novos de outras partes do país.</a:t>
              </a:r>
              <a:endParaRPr sz="300">
                <a:latin typeface="Roboto"/>
                <a:ea typeface="Roboto"/>
                <a:cs typeface="Roboto"/>
                <a:sym typeface="Roboto"/>
              </a:endParaRPr>
            </a:p>
          </p:txBody>
        </p:sp>
      </p:grpSp>
      <p:grpSp>
        <p:nvGrpSpPr>
          <p:cNvPr id="91" name="Google Shape;91;p17"/>
          <p:cNvGrpSpPr/>
          <p:nvPr/>
        </p:nvGrpSpPr>
        <p:grpSpPr>
          <a:xfrm>
            <a:off x="5773154" y="1586327"/>
            <a:ext cx="3388315" cy="4643951"/>
            <a:chOff x="4329974" y="1189775"/>
            <a:chExt cx="2541300" cy="3483050"/>
          </a:xfrm>
        </p:grpSpPr>
        <p:sp>
          <p:nvSpPr>
            <p:cNvPr id="92" name="Google Shape;92;p17"/>
            <p:cNvSpPr/>
            <p:nvPr/>
          </p:nvSpPr>
          <p:spPr>
            <a:xfrm>
              <a:off x="4329974" y="1189775"/>
              <a:ext cx="2541300" cy="669000"/>
            </a:xfrm>
            <a:prstGeom prst="chevron">
              <a:avLst>
                <a:gd fmla="val 50000" name="adj"/>
              </a:avLst>
            </a:prstGeom>
            <a:solidFill>
              <a:srgbClr val="B02C2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Motivação</a:t>
              </a:r>
              <a:endParaRPr sz="1900">
                <a:solidFill>
                  <a:srgbClr val="FFFFFF"/>
                </a:solidFill>
                <a:latin typeface="Roboto"/>
                <a:ea typeface="Roboto"/>
                <a:cs typeface="Roboto"/>
                <a:sym typeface="Roboto"/>
              </a:endParaRPr>
            </a:p>
          </p:txBody>
        </p:sp>
        <p:sp>
          <p:nvSpPr>
            <p:cNvPr id="93" name="Google Shape;93;p17"/>
            <p:cNvSpPr txBox="1"/>
            <p:nvPr/>
          </p:nvSpPr>
          <p:spPr>
            <a:xfrm>
              <a:off x="4613553" y="2057125"/>
              <a:ext cx="1905000" cy="2615700"/>
            </a:xfrm>
            <a:prstGeom prst="rect">
              <a:avLst/>
            </a:prstGeom>
            <a:noFill/>
            <a:ln>
              <a:noFill/>
            </a:ln>
          </p:spPr>
          <p:txBody>
            <a:bodyPr anchorCtr="0" anchor="t" bIns="121900" lIns="121900" spcFirstLastPara="1" rIns="121900" wrap="square" tIns="121900">
              <a:noAutofit/>
            </a:bodyPr>
            <a:lstStyle/>
            <a:p>
              <a:pPr indent="-330200" lvl="0" marL="457200" rtl="0" algn="l">
                <a:lnSpc>
                  <a:spcPct val="115000"/>
                </a:lnSpc>
                <a:spcBef>
                  <a:spcPts val="0"/>
                </a:spcBef>
                <a:spcAft>
                  <a:spcPts val="0"/>
                </a:spcAft>
                <a:buClr>
                  <a:schemeClr val="dk1"/>
                </a:buClr>
                <a:buSzPts val="1600"/>
                <a:buFont typeface="Roboto"/>
                <a:buChar char="●"/>
              </a:pPr>
              <a:r>
                <a:rPr lang="pt-PT" sz="1600">
                  <a:solidFill>
                    <a:schemeClr val="dk1"/>
                  </a:solidFill>
                  <a:highlight>
                    <a:srgbClr val="FFFFFF"/>
                  </a:highlight>
                  <a:latin typeface="Roboto"/>
                  <a:ea typeface="Roboto"/>
                  <a:cs typeface="Roboto"/>
                  <a:sym typeface="Roboto"/>
                </a:rPr>
                <a:t>Facilitar a venda e a compra de itens colecionáveis.</a:t>
              </a:r>
              <a:endParaRPr sz="1600">
                <a:solidFill>
                  <a:schemeClr val="dk1"/>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pt-PT" sz="1600">
                  <a:solidFill>
                    <a:schemeClr val="dk1"/>
                  </a:solidFill>
                  <a:highlight>
                    <a:srgbClr val="FFFFFF"/>
                  </a:highlight>
                  <a:latin typeface="Roboto"/>
                  <a:ea typeface="Roboto"/>
                  <a:cs typeface="Roboto"/>
                  <a:sym typeface="Roboto"/>
                </a:rPr>
                <a:t>Aumentar o número e a variedade de itens leiloáveis.</a:t>
              </a:r>
              <a:endParaRPr sz="1600">
                <a:solidFill>
                  <a:schemeClr val="dk1"/>
                </a:solidFill>
                <a:highlight>
                  <a:srgbClr val="FFFFFF"/>
                </a:highlight>
                <a:latin typeface="Roboto"/>
                <a:ea typeface="Roboto"/>
                <a:cs typeface="Roboto"/>
                <a:sym typeface="Roboto"/>
              </a:endParaRPr>
            </a:p>
          </p:txBody>
        </p:sp>
      </p:grpSp>
      <p:grpSp>
        <p:nvGrpSpPr>
          <p:cNvPr id="94" name="Google Shape;94;p17"/>
          <p:cNvGrpSpPr/>
          <p:nvPr/>
        </p:nvGrpSpPr>
        <p:grpSpPr>
          <a:xfrm>
            <a:off x="8528772" y="1586327"/>
            <a:ext cx="3388315" cy="4643951"/>
            <a:chOff x="6396739" y="1189775"/>
            <a:chExt cx="2541300" cy="3483050"/>
          </a:xfrm>
        </p:grpSpPr>
        <p:sp>
          <p:nvSpPr>
            <p:cNvPr id="95" name="Google Shape;95;p17"/>
            <p:cNvSpPr/>
            <p:nvPr/>
          </p:nvSpPr>
          <p:spPr>
            <a:xfrm>
              <a:off x="6396739" y="1189775"/>
              <a:ext cx="2541300" cy="669000"/>
            </a:xfrm>
            <a:prstGeom prst="chevron">
              <a:avLst>
                <a:gd fmla="val 50000" name="adj"/>
              </a:avLst>
            </a:prstGeom>
            <a:solidFill>
              <a:srgbClr val="BE2F2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Objetivos</a:t>
              </a:r>
              <a:endParaRPr sz="1900">
                <a:solidFill>
                  <a:srgbClr val="FFFFFF"/>
                </a:solidFill>
                <a:latin typeface="Roboto"/>
                <a:ea typeface="Roboto"/>
                <a:cs typeface="Roboto"/>
                <a:sym typeface="Roboto"/>
              </a:endParaRPr>
            </a:p>
          </p:txBody>
        </p:sp>
        <p:sp>
          <p:nvSpPr>
            <p:cNvPr id="96" name="Google Shape;96;p17"/>
            <p:cNvSpPr txBox="1"/>
            <p:nvPr/>
          </p:nvSpPr>
          <p:spPr>
            <a:xfrm>
              <a:off x="6714905" y="2057125"/>
              <a:ext cx="1905000" cy="2615700"/>
            </a:xfrm>
            <a:prstGeom prst="rect">
              <a:avLst/>
            </a:prstGeom>
            <a:noFill/>
            <a:ln>
              <a:noFill/>
            </a:ln>
          </p:spPr>
          <p:txBody>
            <a:bodyPr anchorCtr="0" anchor="t" bIns="121900" lIns="121900" spcFirstLastPara="1" rIns="121900" wrap="square" tIns="121900">
              <a:noAutofit/>
            </a:bodyPr>
            <a:lstStyle/>
            <a:p>
              <a:pPr indent="-330200" lvl="0" marL="457200" rtl="0" algn="l">
                <a:lnSpc>
                  <a:spcPct val="115000"/>
                </a:lnSpc>
                <a:spcBef>
                  <a:spcPts val="0"/>
                </a:spcBef>
                <a:spcAft>
                  <a:spcPts val="0"/>
                </a:spcAft>
                <a:buClr>
                  <a:schemeClr val="dk1"/>
                </a:buClr>
                <a:buSzPts val="1600"/>
                <a:buFont typeface="Roboto"/>
                <a:buChar char="●"/>
              </a:pPr>
              <a:r>
                <a:rPr lang="pt-PT" sz="1600">
                  <a:solidFill>
                    <a:schemeClr val="dk1"/>
                  </a:solidFill>
                  <a:highlight>
                    <a:srgbClr val="FFFFFF"/>
                  </a:highlight>
                  <a:latin typeface="Roboto"/>
                  <a:ea typeface="Roboto"/>
                  <a:cs typeface="Roboto"/>
                  <a:sym typeface="Roboto"/>
                </a:rPr>
                <a:t>Alargar o leque de compradores e vendedores a todo país, ou até mesmo a outros países.</a:t>
              </a:r>
              <a:endParaRPr sz="1600">
                <a:solidFill>
                  <a:schemeClr val="dk1"/>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pt-PT" sz="1600">
                  <a:solidFill>
                    <a:schemeClr val="dk1"/>
                  </a:solidFill>
                  <a:highlight>
                    <a:srgbClr val="FFFFFF"/>
                  </a:highlight>
                  <a:latin typeface="Roboto"/>
                  <a:ea typeface="Roboto"/>
                  <a:cs typeface="Roboto"/>
                  <a:sym typeface="Roboto"/>
                </a:rPr>
                <a:t>Abranger várias faixas etárias (nomeadamente pessoas mais jovens).</a:t>
              </a:r>
              <a:endParaRPr sz="1600">
                <a:solidFill>
                  <a:schemeClr val="dk1"/>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pt-PT" sz="1600">
                  <a:solidFill>
                    <a:schemeClr val="dk1"/>
                  </a:solidFill>
                  <a:highlight>
                    <a:srgbClr val="FFFFFF"/>
                  </a:highlight>
                  <a:latin typeface="Roboto"/>
                  <a:ea typeface="Roboto"/>
                  <a:cs typeface="Roboto"/>
                  <a:sym typeface="Roboto"/>
                </a:rPr>
                <a:t>Aumentar o lucro da Leiloeira Bracarense.</a:t>
              </a:r>
              <a:endParaRPr sz="1150">
                <a:solidFill>
                  <a:schemeClr val="dk1"/>
                </a:solidFill>
                <a:highlight>
                  <a:srgbClr val="FFFFFF"/>
                </a:highlight>
              </a:endParaRPr>
            </a:p>
          </p:txBody>
        </p:sp>
      </p:grpSp>
      <p:grpSp>
        <p:nvGrpSpPr>
          <p:cNvPr id="97" name="Google Shape;97;p17"/>
          <p:cNvGrpSpPr/>
          <p:nvPr/>
        </p:nvGrpSpPr>
        <p:grpSpPr>
          <a:xfrm>
            <a:off x="3017825" y="1586327"/>
            <a:ext cx="3388315" cy="4643951"/>
            <a:chOff x="2263425" y="1189775"/>
            <a:chExt cx="2541300" cy="3483050"/>
          </a:xfrm>
        </p:grpSpPr>
        <p:sp>
          <p:nvSpPr>
            <p:cNvPr id="98" name="Google Shape;98;p17"/>
            <p:cNvSpPr/>
            <p:nvPr/>
          </p:nvSpPr>
          <p:spPr>
            <a:xfrm>
              <a:off x="2263425" y="1189775"/>
              <a:ext cx="2541300" cy="669000"/>
            </a:xfrm>
            <a:prstGeom prst="chevron">
              <a:avLst>
                <a:gd fmla="val 50000" name="adj"/>
              </a:avLst>
            </a:prstGeom>
            <a:solidFill>
              <a:srgbClr val="A72A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Fundamentação</a:t>
              </a:r>
              <a:endParaRPr sz="1900">
                <a:solidFill>
                  <a:srgbClr val="FFFFFF"/>
                </a:solidFill>
                <a:latin typeface="Roboto"/>
                <a:ea typeface="Roboto"/>
                <a:cs typeface="Roboto"/>
                <a:sym typeface="Roboto"/>
              </a:endParaRPr>
            </a:p>
          </p:txBody>
        </p:sp>
        <p:sp>
          <p:nvSpPr>
            <p:cNvPr id="99" name="Google Shape;99;p17"/>
            <p:cNvSpPr txBox="1"/>
            <p:nvPr/>
          </p:nvSpPr>
          <p:spPr>
            <a:xfrm>
              <a:off x="2512202"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lang="pt-PT" sz="1600">
                  <a:solidFill>
                    <a:schemeClr val="dk1"/>
                  </a:solidFill>
                  <a:highlight>
                    <a:srgbClr val="FFFFFF"/>
                  </a:highlight>
                  <a:latin typeface="Roboto"/>
                  <a:ea typeface="Roboto"/>
                  <a:cs typeface="Roboto"/>
                  <a:sym typeface="Roboto"/>
                </a:rPr>
                <a:t>O senhor Alcino deparou-se por acaso com um site de leilões on-line e viu uma oportunidade de rentabilizar uma área inexplorada no seu negócio:</a:t>
              </a:r>
              <a:r>
                <a:rPr lang="pt-PT" sz="1600">
                  <a:solidFill>
                    <a:schemeClr val="dk1"/>
                  </a:solidFill>
                  <a:latin typeface="Roboto"/>
                  <a:ea typeface="Roboto"/>
                  <a:cs typeface="Roboto"/>
                  <a:sym typeface="Roboto"/>
                </a:rPr>
                <a:t> </a:t>
              </a:r>
              <a:r>
                <a:rPr lang="pt-PT" sz="1600">
                  <a:solidFill>
                    <a:schemeClr val="dk1"/>
                  </a:solidFill>
                  <a:highlight>
                    <a:srgbClr val="FFFFFF"/>
                  </a:highlight>
                  <a:latin typeface="Roboto"/>
                  <a:ea typeface="Roboto"/>
                  <a:cs typeface="Roboto"/>
                  <a:sym typeface="Roboto"/>
                </a:rPr>
                <a:t>o digital. O senhor Alcino </a:t>
              </a:r>
              <a:r>
                <a:rPr lang="pt-PT" sz="1600">
                  <a:solidFill>
                    <a:schemeClr val="dk1"/>
                  </a:solidFill>
                  <a:highlight>
                    <a:srgbClr val="FFFFFF"/>
                  </a:highlight>
                  <a:latin typeface="Roboto"/>
                  <a:ea typeface="Roboto"/>
                  <a:cs typeface="Roboto"/>
                  <a:sym typeface="Roboto"/>
                </a:rPr>
                <a:t>propôs</a:t>
              </a:r>
              <a:r>
                <a:rPr lang="pt-PT" sz="1600">
                  <a:solidFill>
                    <a:schemeClr val="dk1"/>
                  </a:solidFill>
                  <a:highlight>
                    <a:srgbClr val="FFFFFF"/>
                  </a:highlight>
                  <a:latin typeface="Roboto"/>
                  <a:ea typeface="Roboto"/>
                  <a:cs typeface="Roboto"/>
                  <a:sym typeface="Roboto"/>
                </a:rPr>
                <a:t> então esta tarefa à equipa de trabalho.</a:t>
              </a:r>
              <a:endParaRPr sz="16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838200" y="34207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t-PT">
                <a:latin typeface="Calibri"/>
                <a:ea typeface="Calibri"/>
                <a:cs typeface="Calibri"/>
                <a:sym typeface="Calibri"/>
              </a:rPr>
              <a:t>DEFINIÇÃO DO SISTEMA</a:t>
            </a:r>
            <a:endParaRPr>
              <a:latin typeface="Calibri"/>
              <a:ea typeface="Calibri"/>
              <a:cs typeface="Calibri"/>
              <a:sym typeface="Calibri"/>
            </a:endParaRPr>
          </a:p>
        </p:txBody>
      </p:sp>
      <p:grpSp>
        <p:nvGrpSpPr>
          <p:cNvPr id="105" name="Google Shape;105;p18"/>
          <p:cNvGrpSpPr/>
          <p:nvPr/>
        </p:nvGrpSpPr>
        <p:grpSpPr>
          <a:xfrm>
            <a:off x="0" y="1586613"/>
            <a:ext cx="3635509" cy="4643675"/>
            <a:chOff x="0" y="1189989"/>
            <a:chExt cx="2726700" cy="3482843"/>
          </a:xfrm>
        </p:grpSpPr>
        <p:sp>
          <p:nvSpPr>
            <p:cNvPr id="106" name="Google Shape;106;p18"/>
            <p:cNvSpPr/>
            <p:nvPr/>
          </p:nvSpPr>
          <p:spPr>
            <a:xfrm>
              <a:off x="0" y="1189989"/>
              <a:ext cx="2726700" cy="669000"/>
            </a:xfrm>
            <a:prstGeom prst="homePlate">
              <a:avLst>
                <a:gd fmla="val 50000" name="adj"/>
              </a:avLst>
            </a:prstGeom>
            <a:solidFill>
              <a:srgbClr val="80201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Viabilidade</a:t>
              </a:r>
              <a:endParaRPr sz="1900">
                <a:solidFill>
                  <a:srgbClr val="FFFFFF"/>
                </a:solidFill>
                <a:latin typeface="Roboto"/>
                <a:ea typeface="Roboto"/>
                <a:cs typeface="Roboto"/>
                <a:sym typeface="Roboto"/>
              </a:endParaRPr>
            </a:p>
          </p:txBody>
        </p:sp>
        <p:sp>
          <p:nvSpPr>
            <p:cNvPr id="107" name="Google Shape;107;p18"/>
            <p:cNvSpPr txBox="1"/>
            <p:nvPr/>
          </p:nvSpPr>
          <p:spPr>
            <a:xfrm>
              <a:off x="279363" y="2057133"/>
              <a:ext cx="21858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lang="pt-PT" sz="1600">
                  <a:solidFill>
                    <a:schemeClr val="dk1"/>
                  </a:solidFill>
                  <a:highlight>
                    <a:srgbClr val="FFFFFF"/>
                  </a:highlight>
                  <a:latin typeface="Roboto"/>
                  <a:ea typeface="Roboto"/>
                  <a:cs typeface="Roboto"/>
                  <a:sym typeface="Roboto"/>
                </a:rPr>
                <a:t>Como oferta de sites de leilões é bastante reduzida em Portugal, prevê-se</a:t>
              </a:r>
              <a:r>
                <a:rPr lang="pt-PT" sz="1600">
                  <a:solidFill>
                    <a:schemeClr val="dk1"/>
                  </a:solidFill>
                  <a:latin typeface="Roboto"/>
                  <a:ea typeface="Roboto"/>
                  <a:cs typeface="Roboto"/>
                  <a:sym typeface="Roboto"/>
                </a:rPr>
                <a:t> </a:t>
              </a:r>
              <a:r>
                <a:rPr lang="pt-PT" sz="1600">
                  <a:solidFill>
                    <a:schemeClr val="dk1"/>
                  </a:solidFill>
                  <a:highlight>
                    <a:srgbClr val="FFFFFF"/>
                  </a:highlight>
                  <a:latin typeface="Roboto"/>
                  <a:ea typeface="Roboto"/>
                  <a:cs typeface="Roboto"/>
                  <a:sym typeface="Roboto"/>
                </a:rPr>
                <a:t>que a plataforma irá ter bastante adesão por parte dos clientes Olhando para o modelo de negócio que o Sr Alcino pretende, cobrando 5% de comissão por cada leilão efetuado no seu site, prevê-se que após alguns meses este tenha ressarcido o seu investimento no mesmo.</a:t>
              </a:r>
              <a:endParaRPr sz="16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p:txBody>
        </p:sp>
      </p:grpSp>
      <p:grpSp>
        <p:nvGrpSpPr>
          <p:cNvPr id="108" name="Google Shape;108;p18"/>
          <p:cNvGrpSpPr/>
          <p:nvPr/>
        </p:nvGrpSpPr>
        <p:grpSpPr>
          <a:xfrm>
            <a:off x="3017825" y="1586327"/>
            <a:ext cx="3388315" cy="4643951"/>
            <a:chOff x="2263425" y="1189775"/>
            <a:chExt cx="2541300" cy="3483050"/>
          </a:xfrm>
        </p:grpSpPr>
        <p:sp>
          <p:nvSpPr>
            <p:cNvPr id="109" name="Google Shape;109;p18"/>
            <p:cNvSpPr/>
            <p:nvPr/>
          </p:nvSpPr>
          <p:spPr>
            <a:xfrm>
              <a:off x="2263425" y="1189775"/>
              <a:ext cx="2541300" cy="669000"/>
            </a:xfrm>
            <a:prstGeom prst="chevron">
              <a:avLst>
                <a:gd fmla="val 50000" name="adj"/>
              </a:avLst>
            </a:prstGeom>
            <a:solidFill>
              <a:srgbClr val="A72A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Identidade</a:t>
              </a:r>
              <a:endParaRPr sz="1900">
                <a:solidFill>
                  <a:srgbClr val="FFFFFF"/>
                </a:solidFill>
                <a:latin typeface="Roboto"/>
                <a:ea typeface="Roboto"/>
                <a:cs typeface="Roboto"/>
                <a:sym typeface="Roboto"/>
              </a:endParaRPr>
            </a:p>
          </p:txBody>
        </p:sp>
        <p:sp>
          <p:nvSpPr>
            <p:cNvPr id="110" name="Google Shape;110;p18"/>
            <p:cNvSpPr txBox="1"/>
            <p:nvPr/>
          </p:nvSpPr>
          <p:spPr>
            <a:xfrm>
              <a:off x="2512202"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pt-PT" sz="1600">
                  <a:latin typeface="Roboto"/>
                  <a:ea typeface="Roboto"/>
                  <a:cs typeface="Roboto"/>
                  <a:sym typeface="Roboto"/>
                </a:rPr>
                <a:t>O site vai permitir que os utilizadores leiloem os seus artigos e licitem sobre artigos de outros colecionadores. </a:t>
              </a:r>
              <a:endParaRPr sz="1600">
                <a:latin typeface="Roboto"/>
                <a:ea typeface="Roboto"/>
                <a:cs typeface="Roboto"/>
                <a:sym typeface="Roboto"/>
              </a:endParaRPr>
            </a:p>
            <a:p>
              <a:pPr indent="0" lvl="0" marL="0" rtl="0" algn="l">
                <a:lnSpc>
                  <a:spcPct val="115000"/>
                </a:lnSpc>
                <a:spcBef>
                  <a:spcPts val="0"/>
                </a:spcBef>
                <a:spcAft>
                  <a:spcPts val="0"/>
                </a:spcAft>
                <a:buNone/>
              </a:pPr>
              <a:r>
                <a:rPr lang="pt-PT" sz="1600">
                  <a:latin typeface="Roboto"/>
                  <a:ea typeface="Roboto"/>
                  <a:cs typeface="Roboto"/>
                  <a:sym typeface="Roboto"/>
                </a:rPr>
                <a:t>Os leilões terão um valor inicial e uma data final estipulada pelo leiloador.</a:t>
              </a:r>
              <a:endParaRPr sz="1600">
                <a:latin typeface="Roboto"/>
                <a:ea typeface="Roboto"/>
                <a:cs typeface="Roboto"/>
                <a:sym typeface="Roboto"/>
              </a:endParaRPr>
            </a:p>
          </p:txBody>
        </p:sp>
      </p:grpSp>
      <p:grpSp>
        <p:nvGrpSpPr>
          <p:cNvPr id="111" name="Google Shape;111;p18"/>
          <p:cNvGrpSpPr/>
          <p:nvPr/>
        </p:nvGrpSpPr>
        <p:grpSpPr>
          <a:xfrm>
            <a:off x="5773154" y="1586327"/>
            <a:ext cx="3388315" cy="4643951"/>
            <a:chOff x="4329974" y="1189775"/>
            <a:chExt cx="2541300" cy="3483050"/>
          </a:xfrm>
        </p:grpSpPr>
        <p:sp>
          <p:nvSpPr>
            <p:cNvPr id="112" name="Google Shape;112;p18"/>
            <p:cNvSpPr/>
            <p:nvPr/>
          </p:nvSpPr>
          <p:spPr>
            <a:xfrm>
              <a:off x="4329974" y="1189775"/>
              <a:ext cx="2541300" cy="669000"/>
            </a:xfrm>
            <a:prstGeom prst="chevron">
              <a:avLst>
                <a:gd fmla="val 50000" name="adj"/>
              </a:avLst>
            </a:prstGeom>
            <a:solidFill>
              <a:srgbClr val="B02C2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Recursos</a:t>
              </a:r>
              <a:endParaRPr sz="1900">
                <a:solidFill>
                  <a:srgbClr val="FFFFFF"/>
                </a:solidFill>
                <a:latin typeface="Roboto"/>
                <a:ea typeface="Roboto"/>
                <a:cs typeface="Roboto"/>
                <a:sym typeface="Roboto"/>
              </a:endParaRPr>
            </a:p>
          </p:txBody>
        </p:sp>
        <p:sp>
          <p:nvSpPr>
            <p:cNvPr id="113" name="Google Shape;113;p18"/>
            <p:cNvSpPr txBox="1"/>
            <p:nvPr/>
          </p:nvSpPr>
          <p:spPr>
            <a:xfrm>
              <a:off x="4613553" y="2057125"/>
              <a:ext cx="1905000" cy="2615700"/>
            </a:xfrm>
            <a:prstGeom prst="rect">
              <a:avLst/>
            </a:prstGeom>
            <a:noFill/>
            <a:ln>
              <a:noFill/>
            </a:ln>
          </p:spPr>
          <p:txBody>
            <a:bodyPr anchorCtr="0" anchor="t" bIns="121900" lIns="121900" spcFirstLastPara="1" rIns="121900" wrap="square" tIns="121900">
              <a:noAutofit/>
            </a:bodyPr>
            <a:lstStyle/>
            <a:p>
              <a:pPr indent="-330200" lvl="0" marL="457200" rtl="0" algn="l">
                <a:lnSpc>
                  <a:spcPct val="115000"/>
                </a:lnSpc>
                <a:spcBef>
                  <a:spcPts val="0"/>
                </a:spcBef>
                <a:spcAft>
                  <a:spcPts val="0"/>
                </a:spcAft>
                <a:buSzPts val="1600"/>
                <a:buFont typeface="Roboto"/>
                <a:buChar char="●"/>
              </a:pPr>
              <a:r>
                <a:rPr lang="pt-PT" sz="1600">
                  <a:latin typeface="Roboto"/>
                  <a:ea typeface="Roboto"/>
                  <a:cs typeface="Roboto"/>
                  <a:sym typeface="Roboto"/>
                </a:rPr>
                <a:t>Programadores Back-End</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pt-PT" sz="1600">
                  <a:solidFill>
                    <a:schemeClr val="dk1"/>
                  </a:solidFill>
                  <a:latin typeface="Roboto"/>
                  <a:ea typeface="Roboto"/>
                  <a:cs typeface="Roboto"/>
                  <a:sym typeface="Roboto"/>
                </a:rPr>
                <a:t>Programadores Front-End</a:t>
              </a:r>
              <a:endParaRPr sz="1600">
                <a:solidFill>
                  <a:schemeClr val="dk1"/>
                </a:solidFill>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pt-PT" sz="1600">
                  <a:solidFill>
                    <a:schemeClr val="dk1"/>
                  </a:solidFill>
                  <a:latin typeface="Roboto"/>
                  <a:ea typeface="Roboto"/>
                  <a:cs typeface="Roboto"/>
                  <a:sym typeface="Roboto"/>
                </a:rPr>
                <a:t>Gestor do projeto</a:t>
              </a:r>
              <a:endParaRPr sz="1600">
                <a:solidFill>
                  <a:schemeClr val="dk1"/>
                </a:solidFill>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pt-PT" sz="1600">
                  <a:solidFill>
                    <a:schemeClr val="dk1"/>
                  </a:solidFill>
                  <a:latin typeface="Roboto"/>
                  <a:ea typeface="Roboto"/>
                  <a:cs typeface="Roboto"/>
                  <a:sym typeface="Roboto"/>
                </a:rPr>
                <a:t>Hardware</a:t>
              </a:r>
              <a:endParaRPr sz="1600">
                <a:solidFill>
                  <a:schemeClr val="dk1"/>
                </a:solidFill>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pt-PT" sz="1600">
                  <a:solidFill>
                    <a:schemeClr val="dk1"/>
                  </a:solidFill>
                  <a:latin typeface="Roboto"/>
                  <a:ea typeface="Roboto"/>
                  <a:cs typeface="Roboto"/>
                  <a:sym typeface="Roboto"/>
                </a:rPr>
                <a:t>Software</a:t>
              </a:r>
              <a:endParaRPr sz="1600">
                <a:solidFill>
                  <a:schemeClr val="dk1"/>
                </a:solidFill>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pt-PT" sz="1600">
                  <a:solidFill>
                    <a:schemeClr val="dk1"/>
                  </a:solidFill>
                  <a:latin typeface="Roboto"/>
                  <a:ea typeface="Roboto"/>
                  <a:cs typeface="Roboto"/>
                  <a:sym typeface="Roboto"/>
                </a:rPr>
                <a:t>Serviços de hospedagem</a:t>
              </a:r>
              <a:endParaRPr sz="1600">
                <a:solidFill>
                  <a:schemeClr val="dk1"/>
                </a:solidFill>
                <a:latin typeface="Roboto"/>
                <a:ea typeface="Roboto"/>
                <a:cs typeface="Roboto"/>
                <a:sym typeface="Roboto"/>
              </a:endParaRPr>
            </a:p>
          </p:txBody>
        </p:sp>
      </p:grpSp>
      <p:grpSp>
        <p:nvGrpSpPr>
          <p:cNvPr id="114" name="Google Shape;114;p18"/>
          <p:cNvGrpSpPr/>
          <p:nvPr/>
        </p:nvGrpSpPr>
        <p:grpSpPr>
          <a:xfrm>
            <a:off x="8528772" y="1586327"/>
            <a:ext cx="3388315" cy="4643951"/>
            <a:chOff x="6396739" y="1189775"/>
            <a:chExt cx="2541300" cy="3483050"/>
          </a:xfrm>
        </p:grpSpPr>
        <p:sp>
          <p:nvSpPr>
            <p:cNvPr id="115" name="Google Shape;115;p18"/>
            <p:cNvSpPr/>
            <p:nvPr/>
          </p:nvSpPr>
          <p:spPr>
            <a:xfrm>
              <a:off x="6396739" y="1189775"/>
              <a:ext cx="2541300" cy="669000"/>
            </a:xfrm>
            <a:prstGeom prst="chevron">
              <a:avLst>
                <a:gd fmla="val 50000" name="adj"/>
              </a:avLst>
            </a:prstGeom>
            <a:solidFill>
              <a:srgbClr val="BE2F2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Equipa de desenvolvimento</a:t>
              </a:r>
              <a:endParaRPr sz="1900">
                <a:solidFill>
                  <a:srgbClr val="FFFFFF"/>
                </a:solidFill>
                <a:latin typeface="Roboto"/>
                <a:ea typeface="Roboto"/>
                <a:cs typeface="Roboto"/>
                <a:sym typeface="Roboto"/>
              </a:endParaRPr>
            </a:p>
          </p:txBody>
        </p:sp>
        <p:sp>
          <p:nvSpPr>
            <p:cNvPr id="116" name="Google Shape;116;p18"/>
            <p:cNvSpPr txBox="1"/>
            <p:nvPr/>
          </p:nvSpPr>
          <p:spPr>
            <a:xfrm>
              <a:off x="6714905" y="2057125"/>
              <a:ext cx="1905000" cy="2615700"/>
            </a:xfrm>
            <a:prstGeom prst="rect">
              <a:avLst/>
            </a:prstGeom>
            <a:noFill/>
            <a:ln>
              <a:noFill/>
            </a:ln>
          </p:spPr>
          <p:txBody>
            <a:bodyPr anchorCtr="0" anchor="t" bIns="121900" lIns="121900" spcFirstLastPara="1" rIns="121900" wrap="square" tIns="121900">
              <a:noAutofit/>
            </a:bodyPr>
            <a:lstStyle/>
            <a:p>
              <a:pPr indent="-330200" lvl="0" marL="457200" rtl="0" algn="l">
                <a:lnSpc>
                  <a:spcPct val="115000"/>
                </a:lnSpc>
                <a:spcBef>
                  <a:spcPts val="0"/>
                </a:spcBef>
                <a:spcAft>
                  <a:spcPts val="0"/>
                </a:spcAft>
                <a:buSzPts val="1600"/>
                <a:buFont typeface="Roboto"/>
                <a:buChar char="●"/>
              </a:pPr>
              <a:r>
                <a:rPr lang="pt-PT" sz="1600">
                  <a:latin typeface="Roboto"/>
                  <a:ea typeface="Roboto"/>
                  <a:cs typeface="Roboto"/>
                  <a:sym typeface="Roboto"/>
                </a:rPr>
                <a:t>Afonso Marques</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pt-PT" sz="1600">
                  <a:latin typeface="Roboto"/>
                  <a:ea typeface="Roboto"/>
                  <a:cs typeface="Roboto"/>
                  <a:sym typeface="Roboto"/>
                </a:rPr>
                <a:t>Ana Margarida Pires</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pt-PT" sz="1600">
                  <a:latin typeface="Roboto"/>
                  <a:ea typeface="Roboto"/>
                  <a:cs typeface="Roboto"/>
                  <a:sym typeface="Roboto"/>
                </a:rPr>
                <a:t>Hugo Pereira</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pt-PT" sz="1600">
                  <a:latin typeface="Roboto"/>
                  <a:ea typeface="Roboto"/>
                  <a:cs typeface="Roboto"/>
                  <a:sym typeface="Roboto"/>
                </a:rPr>
                <a:t>João Carvalho</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pt-PT" sz="1600">
                  <a:latin typeface="Roboto"/>
                  <a:ea typeface="Roboto"/>
                  <a:cs typeface="Roboto"/>
                  <a:sym typeface="Roboto"/>
                </a:rPr>
                <a:t>José Faria</a:t>
              </a:r>
              <a:endParaRPr sz="1600">
                <a:latin typeface="Roboto"/>
                <a:ea typeface="Roboto"/>
                <a:cs typeface="Roboto"/>
                <a:sym typeface="Robo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t-PT">
                <a:latin typeface="Calibri"/>
                <a:ea typeface="Calibri"/>
                <a:cs typeface="Calibri"/>
                <a:sym typeface="Calibri"/>
              </a:rPr>
              <a:t>LEVANTAMENTO E ANÁLISE DE REQUISITOS</a:t>
            </a:r>
            <a:endParaRPr>
              <a:latin typeface="Calibri"/>
              <a:ea typeface="Calibri"/>
              <a:cs typeface="Calibri"/>
              <a:sym typeface="Calibri"/>
            </a:endParaRPr>
          </a:p>
        </p:txBody>
      </p:sp>
      <p:grpSp>
        <p:nvGrpSpPr>
          <p:cNvPr id="122" name="Google Shape;122;p19"/>
          <p:cNvGrpSpPr/>
          <p:nvPr/>
        </p:nvGrpSpPr>
        <p:grpSpPr>
          <a:xfrm>
            <a:off x="0" y="1586613"/>
            <a:ext cx="3635509" cy="4643665"/>
            <a:chOff x="0" y="1189989"/>
            <a:chExt cx="2726700" cy="3482836"/>
          </a:xfrm>
        </p:grpSpPr>
        <p:sp>
          <p:nvSpPr>
            <p:cNvPr id="123" name="Google Shape;123;p19"/>
            <p:cNvSpPr/>
            <p:nvPr/>
          </p:nvSpPr>
          <p:spPr>
            <a:xfrm>
              <a:off x="0" y="1189989"/>
              <a:ext cx="2726700" cy="669000"/>
            </a:xfrm>
            <a:prstGeom prst="homePlate">
              <a:avLst>
                <a:gd fmla="val 50000" name="adj"/>
              </a:avLst>
            </a:prstGeom>
            <a:solidFill>
              <a:srgbClr val="08563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Levantamento de Requisitos</a:t>
              </a:r>
              <a:endParaRPr sz="1900">
                <a:solidFill>
                  <a:srgbClr val="FFFFFF"/>
                </a:solidFill>
                <a:latin typeface="Roboto"/>
                <a:ea typeface="Roboto"/>
                <a:cs typeface="Roboto"/>
                <a:sym typeface="Roboto"/>
              </a:endParaRPr>
            </a:p>
          </p:txBody>
        </p:sp>
        <p:sp>
          <p:nvSpPr>
            <p:cNvPr id="124" name="Google Shape;124;p19"/>
            <p:cNvSpPr txBox="1"/>
            <p:nvPr/>
          </p:nvSpPr>
          <p:spPr>
            <a:xfrm>
              <a:off x="410850"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lang="pt-PT" sz="1600">
                  <a:solidFill>
                    <a:schemeClr val="dk1"/>
                  </a:solidFill>
                  <a:highlight>
                    <a:srgbClr val="FFFFFF"/>
                  </a:highlight>
                  <a:latin typeface="Roboto"/>
                  <a:ea typeface="Roboto"/>
                  <a:cs typeface="Roboto"/>
                  <a:sym typeface="Roboto"/>
                </a:rPr>
                <a:t>A fase de levantamento de requisitos desempenha um papel crucial no processo de desenvolvimento de software, pois é nela que se estabelece os objetivos essenciais para o sucesso da aplicação.</a:t>
              </a:r>
              <a:endParaRPr sz="16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pt-PT" sz="1600">
                  <a:solidFill>
                    <a:schemeClr val="dk1"/>
                  </a:solidFill>
                  <a:highlight>
                    <a:srgbClr val="FFFFFF"/>
                  </a:highlight>
                  <a:latin typeface="Roboto"/>
                  <a:ea typeface="Roboto"/>
                  <a:cs typeface="Roboto"/>
                  <a:sym typeface="Roboto"/>
                </a:rPr>
                <a:t>Em reuniões com o Sr. Alcino, conseguiu-se identificar uma diversa gama de requisitos.</a:t>
              </a:r>
              <a:endParaRPr sz="16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p:txBody>
        </p:sp>
      </p:grpSp>
      <p:grpSp>
        <p:nvGrpSpPr>
          <p:cNvPr id="125" name="Google Shape;125;p19"/>
          <p:cNvGrpSpPr/>
          <p:nvPr/>
        </p:nvGrpSpPr>
        <p:grpSpPr>
          <a:xfrm>
            <a:off x="3017825" y="1586327"/>
            <a:ext cx="3388315" cy="4643951"/>
            <a:chOff x="2263425" y="1189775"/>
            <a:chExt cx="2541300" cy="3483050"/>
          </a:xfrm>
        </p:grpSpPr>
        <p:sp>
          <p:nvSpPr>
            <p:cNvPr id="126" name="Google Shape;126;p19"/>
            <p:cNvSpPr/>
            <p:nvPr/>
          </p:nvSpPr>
          <p:spPr>
            <a:xfrm>
              <a:off x="2263425" y="1189775"/>
              <a:ext cx="2541300" cy="669000"/>
            </a:xfrm>
            <a:prstGeom prst="chevron">
              <a:avLst>
                <a:gd fmla="val 50000" name="adj"/>
              </a:avLst>
            </a:prstGeom>
            <a:solidFill>
              <a:srgbClr val="0B714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Requisitos Funcionais</a:t>
              </a:r>
              <a:endParaRPr sz="1900">
                <a:solidFill>
                  <a:srgbClr val="FFFFFF"/>
                </a:solidFill>
                <a:latin typeface="Roboto"/>
                <a:ea typeface="Roboto"/>
                <a:cs typeface="Roboto"/>
                <a:sym typeface="Roboto"/>
              </a:endParaRPr>
            </a:p>
          </p:txBody>
        </p:sp>
        <p:sp>
          <p:nvSpPr>
            <p:cNvPr id="127" name="Google Shape;127;p19"/>
            <p:cNvSpPr txBox="1"/>
            <p:nvPr/>
          </p:nvSpPr>
          <p:spPr>
            <a:xfrm>
              <a:off x="2512202"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pt-PT" sz="1600">
                  <a:solidFill>
                    <a:schemeClr val="dk1"/>
                  </a:solidFill>
                  <a:highlight>
                    <a:srgbClr val="FFFFFF"/>
                  </a:highlight>
                  <a:latin typeface="Roboto"/>
                  <a:ea typeface="Roboto"/>
                  <a:cs typeface="Roboto"/>
                  <a:sym typeface="Roboto"/>
                </a:rPr>
                <a:t>Dentro dos requisitos funcionais, houve a necessidade de fazer uma subdivisão em requisitos associados ao sistema, ao utilizador, ao leilão e aos artigos</a:t>
              </a:r>
              <a:endParaRPr sz="16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pt-PT" sz="1600">
                  <a:solidFill>
                    <a:schemeClr val="dk1"/>
                  </a:solidFill>
                  <a:highlight>
                    <a:srgbClr val="FFFFFF"/>
                  </a:highlight>
                  <a:latin typeface="Roboto"/>
                  <a:ea typeface="Roboto"/>
                  <a:cs typeface="Roboto"/>
                  <a:sym typeface="Roboto"/>
                </a:rPr>
                <a:t>Requisitos </a:t>
              </a:r>
              <a:endParaRPr sz="1600">
                <a:solidFill>
                  <a:schemeClr val="dk1"/>
                </a:solidFill>
                <a:highlight>
                  <a:srgbClr val="FFFFFF"/>
                </a:highlight>
                <a:latin typeface="Roboto"/>
                <a:ea typeface="Roboto"/>
                <a:cs typeface="Roboto"/>
                <a:sym typeface="Roboto"/>
              </a:endParaRPr>
            </a:p>
          </p:txBody>
        </p:sp>
      </p:grpSp>
      <p:grpSp>
        <p:nvGrpSpPr>
          <p:cNvPr id="128" name="Google Shape;128;p19"/>
          <p:cNvGrpSpPr/>
          <p:nvPr/>
        </p:nvGrpSpPr>
        <p:grpSpPr>
          <a:xfrm>
            <a:off x="5773154" y="1586327"/>
            <a:ext cx="3388315" cy="4643951"/>
            <a:chOff x="4329974" y="1189775"/>
            <a:chExt cx="2541300" cy="3483050"/>
          </a:xfrm>
        </p:grpSpPr>
        <p:sp>
          <p:nvSpPr>
            <p:cNvPr id="129" name="Google Shape;129;p19"/>
            <p:cNvSpPr/>
            <p:nvPr/>
          </p:nvSpPr>
          <p:spPr>
            <a:xfrm>
              <a:off x="4329974" y="1189775"/>
              <a:ext cx="2541300" cy="669000"/>
            </a:xfrm>
            <a:prstGeom prst="chevron">
              <a:avLst>
                <a:gd fmla="val 50000" name="adj"/>
              </a:avLst>
            </a:prstGeom>
            <a:solidFill>
              <a:srgbClr val="0B774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Requisitos Não Funcionais</a:t>
              </a:r>
              <a:endParaRPr sz="1900">
                <a:solidFill>
                  <a:srgbClr val="FFFFFF"/>
                </a:solidFill>
                <a:latin typeface="Roboto"/>
                <a:ea typeface="Roboto"/>
                <a:cs typeface="Roboto"/>
                <a:sym typeface="Roboto"/>
              </a:endParaRPr>
            </a:p>
          </p:txBody>
        </p:sp>
        <p:sp>
          <p:nvSpPr>
            <p:cNvPr id="130" name="Google Shape;130;p19"/>
            <p:cNvSpPr txBox="1"/>
            <p:nvPr/>
          </p:nvSpPr>
          <p:spPr>
            <a:xfrm>
              <a:off x="4613553"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pt-PT" sz="1600">
                  <a:latin typeface="Roboto"/>
                  <a:ea typeface="Roboto"/>
                  <a:cs typeface="Roboto"/>
                  <a:sym typeface="Roboto"/>
                </a:rPr>
                <a:t>Requisitos que não </a:t>
              </a:r>
              <a:r>
                <a:rPr lang="pt-PT" sz="1600">
                  <a:latin typeface="Roboto"/>
                  <a:ea typeface="Roboto"/>
                  <a:cs typeface="Roboto"/>
                  <a:sym typeface="Roboto"/>
                </a:rPr>
                <a:t>impossibilitam</a:t>
              </a:r>
              <a:r>
                <a:rPr lang="pt-PT" sz="1600">
                  <a:latin typeface="Roboto"/>
                  <a:ea typeface="Roboto"/>
                  <a:cs typeface="Roboto"/>
                  <a:sym typeface="Roboto"/>
                </a:rPr>
                <a:t> o funcionamento do site mas contribuem para o bom funcionamento do mesmo.</a:t>
              </a:r>
              <a:endParaRPr sz="1600">
                <a:latin typeface="Roboto"/>
                <a:ea typeface="Roboto"/>
                <a:cs typeface="Roboto"/>
                <a:sym typeface="Roboto"/>
              </a:endParaRPr>
            </a:p>
          </p:txBody>
        </p:sp>
      </p:grpSp>
      <p:grpSp>
        <p:nvGrpSpPr>
          <p:cNvPr id="131" name="Google Shape;131;p19"/>
          <p:cNvGrpSpPr/>
          <p:nvPr/>
        </p:nvGrpSpPr>
        <p:grpSpPr>
          <a:xfrm>
            <a:off x="8528772" y="1586327"/>
            <a:ext cx="3388315" cy="4643951"/>
            <a:chOff x="6396739" y="1189775"/>
            <a:chExt cx="2541300" cy="3483050"/>
          </a:xfrm>
        </p:grpSpPr>
        <p:sp>
          <p:nvSpPr>
            <p:cNvPr id="132" name="Google Shape;132;p19"/>
            <p:cNvSpPr/>
            <p:nvPr/>
          </p:nvSpPr>
          <p:spPr>
            <a:xfrm>
              <a:off x="6396739" y="1189775"/>
              <a:ext cx="2541300" cy="669000"/>
            </a:xfrm>
            <a:prstGeom prst="chevron">
              <a:avLst>
                <a:gd fmla="val 50000" name="adj"/>
              </a:avLst>
            </a:prstGeom>
            <a:solidFill>
              <a:srgbClr val="0C814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Validação</a:t>
              </a:r>
              <a:endParaRPr sz="1900">
                <a:solidFill>
                  <a:srgbClr val="FFFFFF"/>
                </a:solidFill>
                <a:latin typeface="Roboto"/>
                <a:ea typeface="Roboto"/>
                <a:cs typeface="Roboto"/>
                <a:sym typeface="Roboto"/>
              </a:endParaRPr>
            </a:p>
          </p:txBody>
        </p:sp>
        <p:sp>
          <p:nvSpPr>
            <p:cNvPr id="133" name="Google Shape;133;p19"/>
            <p:cNvSpPr txBox="1"/>
            <p:nvPr/>
          </p:nvSpPr>
          <p:spPr>
            <a:xfrm>
              <a:off x="6714905"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lang="pt-PT" sz="1600">
                  <a:latin typeface="Roboto"/>
                  <a:ea typeface="Roboto"/>
                  <a:cs typeface="Roboto"/>
                  <a:sym typeface="Roboto"/>
                </a:rPr>
                <a:t>Por forma a validar os requisito, foram organizadas diversas reuniões com o Sr. Alcino, para se conseguir entender a ideia que este tinha para a aplicação. No final, todos os requisitos foram então aprovados.</a:t>
              </a:r>
              <a:endParaRPr sz="16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600">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t-PT">
                <a:latin typeface="Roboto"/>
                <a:ea typeface="Roboto"/>
                <a:cs typeface="Roboto"/>
                <a:sym typeface="Roboto"/>
              </a:rPr>
              <a:t>PLANO DE EXECUÇÃO</a:t>
            </a:r>
            <a:endParaRPr>
              <a:latin typeface="Roboto"/>
              <a:ea typeface="Roboto"/>
              <a:cs typeface="Roboto"/>
              <a:sym typeface="Roboto"/>
            </a:endParaRPr>
          </a:p>
        </p:txBody>
      </p:sp>
      <p:pic>
        <p:nvPicPr>
          <p:cNvPr id="139" name="Google Shape;139;p20"/>
          <p:cNvPicPr preferRelativeResize="0"/>
          <p:nvPr/>
        </p:nvPicPr>
        <p:blipFill>
          <a:blip r:embed="rId3">
            <a:alphaModFix/>
          </a:blip>
          <a:stretch>
            <a:fillRect/>
          </a:stretch>
        </p:blipFill>
        <p:spPr>
          <a:xfrm>
            <a:off x="2103925" y="1330025"/>
            <a:ext cx="7984149" cy="5357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t-PT">
                <a:latin typeface="Calibri"/>
                <a:ea typeface="Calibri"/>
                <a:cs typeface="Calibri"/>
                <a:sym typeface="Calibri"/>
              </a:rPr>
              <a:t>MODELO DE </a:t>
            </a:r>
            <a:r>
              <a:rPr lang="pt-PT">
                <a:latin typeface="Calibri"/>
                <a:ea typeface="Calibri"/>
                <a:cs typeface="Calibri"/>
                <a:sym typeface="Calibri"/>
              </a:rPr>
              <a:t>DOMÍNIO</a:t>
            </a:r>
            <a:endParaRPr>
              <a:latin typeface="Calibri"/>
              <a:ea typeface="Calibri"/>
              <a:cs typeface="Calibri"/>
              <a:sym typeface="Calibri"/>
            </a:endParaRPr>
          </a:p>
        </p:txBody>
      </p:sp>
      <p:pic>
        <p:nvPicPr>
          <p:cNvPr id="145" name="Google Shape;145;p21"/>
          <p:cNvPicPr preferRelativeResize="0"/>
          <p:nvPr/>
        </p:nvPicPr>
        <p:blipFill>
          <a:blip r:embed="rId3">
            <a:alphaModFix/>
          </a:blip>
          <a:stretch>
            <a:fillRect/>
          </a:stretch>
        </p:blipFill>
        <p:spPr>
          <a:xfrm>
            <a:off x="1340689" y="1418938"/>
            <a:ext cx="9510624" cy="516456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626100" y="653650"/>
            <a:ext cx="109398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pt-PT">
                <a:latin typeface="Calibri"/>
                <a:ea typeface="Calibri"/>
                <a:cs typeface="Calibri"/>
                <a:sym typeface="Calibri"/>
              </a:rPr>
              <a:t>DIAGRAMA DE USE CASES</a:t>
            </a:r>
            <a:endParaRPr>
              <a:latin typeface="Calibri"/>
              <a:ea typeface="Calibri"/>
              <a:cs typeface="Calibri"/>
              <a:sym typeface="Calibri"/>
            </a:endParaRPr>
          </a:p>
        </p:txBody>
      </p:sp>
      <p:pic>
        <p:nvPicPr>
          <p:cNvPr id="151" name="Google Shape;151;p22"/>
          <p:cNvPicPr preferRelativeResize="0"/>
          <p:nvPr/>
        </p:nvPicPr>
        <p:blipFill>
          <a:blip r:embed="rId3">
            <a:alphaModFix/>
          </a:blip>
          <a:stretch>
            <a:fillRect/>
          </a:stretch>
        </p:blipFill>
        <p:spPr>
          <a:xfrm>
            <a:off x="3055086" y="1417150"/>
            <a:ext cx="6081825" cy="4759674"/>
          </a:xfrm>
          <a:prstGeom prst="rect">
            <a:avLst/>
          </a:prstGeom>
          <a:noFill/>
          <a:ln>
            <a:noFill/>
          </a:ln>
        </p:spPr>
      </p:pic>
      <p:sp>
        <p:nvSpPr>
          <p:cNvPr id="152" name="Google Shape;152;p22"/>
          <p:cNvSpPr txBox="1"/>
          <p:nvPr>
            <p:ph idx="1" type="body"/>
          </p:nvPr>
        </p:nvSpPr>
        <p:spPr>
          <a:xfrm>
            <a:off x="415600" y="1536625"/>
            <a:ext cx="26394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Clr>
                <a:schemeClr val="dk1"/>
              </a:buClr>
              <a:buSzPts val="1100"/>
              <a:buFont typeface="Arial"/>
              <a:buNone/>
            </a:pPr>
            <a:r>
              <a:rPr b="1" lang="pt-PT" sz="1350">
                <a:solidFill>
                  <a:schemeClr val="dk1"/>
                </a:solidFill>
                <a:highlight>
                  <a:srgbClr val="FFFFFF"/>
                </a:highlight>
                <a:latin typeface="Roboto"/>
                <a:ea typeface="Roboto"/>
                <a:cs typeface="Roboto"/>
                <a:sym typeface="Roboto"/>
              </a:rPr>
              <a:t>Participante</a:t>
            </a:r>
            <a:r>
              <a:rPr lang="pt-PT" sz="1350">
                <a:solidFill>
                  <a:schemeClr val="dk1"/>
                </a:solidFill>
                <a:highlight>
                  <a:srgbClr val="FFFFFF"/>
                </a:highlight>
                <a:latin typeface="Roboto"/>
                <a:ea typeface="Roboto"/>
                <a:cs typeface="Roboto"/>
                <a:sym typeface="Roboto"/>
              </a:rPr>
              <a:t>:</a:t>
            </a:r>
            <a:endParaRPr sz="1350">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pt-PT" sz="1350">
                <a:solidFill>
                  <a:schemeClr val="dk1"/>
                </a:solidFill>
                <a:highlight>
                  <a:srgbClr val="FFFFFF"/>
                </a:highlight>
                <a:latin typeface="Roboto"/>
                <a:ea typeface="Roboto"/>
                <a:cs typeface="Roboto"/>
                <a:sym typeface="Roboto"/>
              </a:rPr>
              <a:t>Indivíduos que participam em leilões, tanto como licitadores ou vendedores. Um participante pode propor um leilão para um conjunto de artigos que queira vender e pode entrar e licitar num leilão que seja proposto por outro participante. No entanto, não pode licitar num leilão que ele próprio tenha proposto. Também cria os artigos que quer adicionar ao seu inventário de artigos para venda.</a:t>
            </a:r>
            <a:endParaRPr sz="1350">
              <a:solidFill>
                <a:schemeClr val="dk1"/>
              </a:solidFill>
              <a:highlight>
                <a:srgbClr val="FFFFFF"/>
              </a:highlight>
              <a:latin typeface="Roboto"/>
              <a:ea typeface="Roboto"/>
              <a:cs typeface="Roboto"/>
              <a:sym typeface="Roboto"/>
            </a:endParaRPr>
          </a:p>
          <a:p>
            <a:pPr indent="0" lvl="0" marL="0" rtl="0" algn="l">
              <a:spcBef>
                <a:spcPts val="0"/>
              </a:spcBef>
              <a:spcAft>
                <a:spcPts val="1600"/>
              </a:spcAft>
              <a:buNone/>
            </a:pPr>
            <a:r>
              <a:t/>
            </a:r>
            <a:endParaRPr/>
          </a:p>
        </p:txBody>
      </p:sp>
      <p:sp>
        <p:nvSpPr>
          <p:cNvPr id="153" name="Google Shape;153;p22"/>
          <p:cNvSpPr txBox="1"/>
          <p:nvPr>
            <p:ph idx="2" type="body"/>
          </p:nvPr>
        </p:nvSpPr>
        <p:spPr>
          <a:xfrm>
            <a:off x="9136900" y="1536625"/>
            <a:ext cx="26394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1" lang="pt-PT" sz="1350">
                <a:solidFill>
                  <a:schemeClr val="dk1"/>
                </a:solidFill>
                <a:highlight>
                  <a:srgbClr val="FFFFFF"/>
                </a:highlight>
                <a:latin typeface="Roboto"/>
                <a:ea typeface="Roboto"/>
                <a:cs typeface="Roboto"/>
                <a:sym typeface="Roboto"/>
              </a:rPr>
              <a:t>Administrador</a:t>
            </a:r>
            <a:r>
              <a:rPr lang="pt-PT" sz="1350">
                <a:solidFill>
                  <a:schemeClr val="dk1"/>
                </a:solidFill>
                <a:highlight>
                  <a:srgbClr val="FFFFFF"/>
                </a:highlight>
                <a:latin typeface="Roboto"/>
                <a:ea typeface="Roboto"/>
                <a:cs typeface="Roboto"/>
                <a:sym typeface="Roboto"/>
              </a:rPr>
              <a:t>: </a:t>
            </a:r>
            <a:endParaRPr sz="1350">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pt-PT" sz="1350">
                <a:solidFill>
                  <a:schemeClr val="dk1"/>
                </a:solidFill>
                <a:highlight>
                  <a:srgbClr val="FFFFFF"/>
                </a:highlight>
                <a:latin typeface="Roboto"/>
                <a:ea typeface="Roboto"/>
                <a:cs typeface="Roboto"/>
                <a:sym typeface="Roboto"/>
              </a:rPr>
              <a:t>Uma pessoa com autoridade máxima no sistema, responsável por administrar a plataforma. Esta é a única entidade capaz de aceitar as propostas de leilão feitas por </a:t>
            </a:r>
            <a:r>
              <a:rPr lang="pt-PT" sz="1350">
                <a:solidFill>
                  <a:schemeClr val="dk1"/>
                </a:solidFill>
                <a:highlight>
                  <a:srgbClr val="FFFFFF"/>
                </a:highlight>
                <a:latin typeface="Roboto"/>
                <a:ea typeface="Roboto"/>
                <a:cs typeface="Roboto"/>
                <a:sym typeface="Roboto"/>
              </a:rPr>
              <a:t>participantes</a:t>
            </a:r>
            <a:r>
              <a:rPr lang="pt-PT" sz="1350">
                <a:solidFill>
                  <a:schemeClr val="dk1"/>
                </a:solidFill>
                <a:highlight>
                  <a:srgbClr val="FFFFFF"/>
                </a:highlight>
                <a:latin typeface="Roboto"/>
                <a:ea typeface="Roboto"/>
                <a:cs typeface="Roboto"/>
                <a:sym typeface="Roboto"/>
              </a:rPr>
              <a:t>, devendo criá-los e abri-los ao público caso as aceite. Pode também eliminar, sem necessitar de justificação, qualquer participante ou leilão do sistema.</a:t>
            </a:r>
            <a:endParaRPr sz="1350">
              <a:solidFill>
                <a:schemeClr val="dk1"/>
              </a:solidFill>
              <a:highlight>
                <a:srgbClr val="FFFFFF"/>
              </a:highlight>
              <a:latin typeface="Roboto"/>
              <a:ea typeface="Roboto"/>
              <a:cs typeface="Roboto"/>
              <a:sym typeface="Roboto"/>
            </a:endParaRPr>
          </a:p>
          <a:p>
            <a:pPr indent="0" lvl="0" marL="0" rtl="0" algn="l">
              <a:spcBef>
                <a:spcPts val="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3"/>
          <p:cNvPicPr preferRelativeResize="0"/>
          <p:nvPr/>
        </p:nvPicPr>
        <p:blipFill>
          <a:blip r:embed="rId3">
            <a:alphaModFix/>
          </a:blip>
          <a:stretch>
            <a:fillRect/>
          </a:stretch>
        </p:blipFill>
        <p:spPr>
          <a:xfrm>
            <a:off x="1100075" y="319075"/>
            <a:ext cx="9991725" cy="6219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